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FDDB5-80E8-0F46-80A5-26DD2EEEBCEE}" v="277" dt="2023-02-25T08:25:35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/>
    <p:restoredTop sz="86395"/>
  </p:normalViewPr>
  <p:slideViewPr>
    <p:cSldViewPr snapToGrid="0">
      <p:cViewPr varScale="1">
        <p:scale>
          <a:sx n="130" d="100"/>
          <a:sy n="130" d="100"/>
        </p:scale>
        <p:origin x="10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3A911-E233-994B-B6C4-E5901162D5DF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29F9F-C034-F745-B18F-BF7DA9DA9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AC6F2-A977-4F94-AD13-4CB88A31F9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BACC56A-183E-9A37-7B26-3A91CBAC810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D54699-0D3D-C414-C042-1D0C3BBD96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587C55-812A-04C0-5F59-96B676048D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4DD5-5EEB-129C-7F5A-D19C7F08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BC0D67A-75C2-F608-657D-391E9718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4ADC56-BE1B-621B-9EFA-73DBFF74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D64729-EFF5-0978-495A-D905BAA6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8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E75D-88B6-18CF-4E96-3E1114AB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B569-1F67-508B-250B-115640FF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2BB80-FB26-2F40-16A5-54C65CFCB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76C70-A768-DAD4-0B78-08E6E35C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11437-3567-FC59-EA26-6E48600C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E3B6F-47B1-02F9-B337-BD2E8FB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3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7FD1-6DB9-E38C-8BD5-264FD13A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311A6-AFED-3770-2F20-B03917CA3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05A12-8647-6B93-F9DD-DF4E7AD6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F115C-5D1F-0A13-7371-23677F0E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788C7-2B4C-74DD-BDE6-E454CA5A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2FD66-0C37-19CC-4ED8-41A63D7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2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433-6662-7CBB-2695-39112F8D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E3176-BFC5-0011-A76D-4B17E8988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EBD7-F4E2-20EF-48D5-E419459A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F536-8255-F206-276C-C99730E1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B1B9-572A-C645-BF79-616B1049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97911-18CF-7F6E-786A-22161EEE6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4005B-D5B4-B3D7-6163-0887FB02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624EC-60F4-0E41-5FE8-97C796CC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B9E7-C407-9657-EAA9-24181FD1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0527-4C8F-9CA6-2A0B-6F47BB60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Closure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C417B6-5EA1-1941-E16B-78F83593D50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454844" y="1398234"/>
            <a:ext cx="3698556" cy="361254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331CE-503D-D2EC-1A68-D84EFF3D0E78}"/>
              </a:ext>
            </a:extLst>
          </p:cNvPr>
          <p:cNvSpPr txBox="1"/>
          <p:nvPr userDrawn="1"/>
        </p:nvSpPr>
        <p:spPr>
          <a:xfrm>
            <a:off x="5661009" y="1028902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4C6C6-7779-A4DB-F7B1-6D0E9E5937DF}"/>
              </a:ext>
            </a:extLst>
          </p:cNvPr>
          <p:cNvSpPr txBox="1"/>
          <p:nvPr userDrawn="1"/>
        </p:nvSpPr>
        <p:spPr>
          <a:xfrm>
            <a:off x="9419409" y="1028902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D7B8F-DB7E-FF3A-2259-93BA3A253A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153400" y="1398234"/>
            <a:ext cx="3698556" cy="361254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1775D3-C351-477C-7CFA-F632CA1A8B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3031" y="1231405"/>
            <a:ext cx="3568700" cy="3952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1E58BAA-C919-F26C-225F-4529277437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D0019E-9E00-51ED-49E1-5620797C2E4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CB54-7C09-3FD2-D040-A288099308D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978A2-738D-CC00-B80B-75754ED3AE5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BA2D3DA-BC87-5315-D05A-1A5B7F4EDAC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559289" y="3267471"/>
            <a:ext cx="5483859" cy="26517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7499C-D537-19F2-2260-C3CCAC5C184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48852" y="3306824"/>
            <a:ext cx="5523813" cy="26514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2D Closure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AC6F2-A977-4F94-AD13-4CB88A31F9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32399E9-7795-BE4F-1FBA-EF9F459DD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913" y="484188"/>
            <a:ext cx="3806452" cy="2493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EB01C2-7CC8-0477-DB08-463507CF1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6696" y="484188"/>
            <a:ext cx="3806452" cy="2493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E3315D-73B8-DDA7-43EE-6045E1294C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84" y="543453"/>
            <a:ext cx="4259263" cy="24272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2C5F4-F7FD-EB3F-5F88-230E3E9B9A8C}"/>
              </a:ext>
            </a:extLst>
          </p:cNvPr>
          <p:cNvSpPr txBox="1"/>
          <p:nvPr userDrawn="1"/>
        </p:nvSpPr>
        <p:spPr>
          <a:xfrm>
            <a:off x="2475767" y="2990444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490B1-5BD4-D446-4F3F-4D1A002A0E2B}"/>
              </a:ext>
            </a:extLst>
          </p:cNvPr>
          <p:cNvSpPr txBox="1"/>
          <p:nvPr userDrawn="1"/>
        </p:nvSpPr>
        <p:spPr>
          <a:xfrm>
            <a:off x="8717949" y="2946223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0702C3-67B9-9B29-A84C-B01565F2603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77DA60E-4C20-4E15-B3D0-745745A1DDF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A7DCCEA-D749-F2F8-AAF0-CF6771FA8B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1C371D-E85E-E817-407D-5E32C25096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84"/>
            <a:ext cx="4123765" cy="58279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3DCD99-AB9C-1E6D-60B5-9AA668B90C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999" y="1546365"/>
            <a:ext cx="4087766" cy="32457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41A9B9F-BDAB-5804-27C5-CF8FBEF81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65130" y="1544082"/>
            <a:ext cx="4087766" cy="3245768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0DA86-DFE4-8531-96AD-0CD642BC6AE9}"/>
                  </a:ext>
                </a:extLst>
              </p:cNvPr>
              <p:cNvSpPr txBox="1"/>
              <p:nvPr userDrawn="1"/>
            </p:nvSpPr>
            <p:spPr>
              <a:xfrm>
                <a:off x="5342964" y="757503"/>
                <a:ext cx="3068019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STAR, Au + Au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𝐍𝐍</m:t>
                        </m:r>
                      </m:sub>
                    </m:sSub>
                  </m:oMath>
                </a14:m>
                <a:r>
                  <a:rPr lang="en-US" b="1" i="0" dirty="0">
                    <a:solidFill>
                      <a:srgbClr val="00B050"/>
                    </a:solidFill>
                  </a:rPr>
                  <a:t> = 200</a:t>
                </a:r>
                <a:r>
                  <a:rPr lang="en-US" b="1" i="0" baseline="0" dirty="0">
                    <a:solidFill>
                      <a:srgbClr val="00B050"/>
                    </a:solidFill>
                  </a:rPr>
                  <a:t> GeV</a:t>
                </a:r>
                <a:endParaRPr lang="en-US" b="1" i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0DA86-DFE4-8531-96AD-0CD642BC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342964" y="757503"/>
                <a:ext cx="3068019" cy="389979"/>
              </a:xfrm>
              <a:prstGeom prst="rect">
                <a:avLst/>
              </a:prstGeom>
              <a:blipFill>
                <a:blip r:embed="rId2"/>
                <a:stretch>
                  <a:fillRect l="-1646" r="-16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4064C55-FC20-BB1E-5584-630F2C2CA919}"/>
              </a:ext>
            </a:extLst>
          </p:cNvPr>
          <p:cNvSpPr txBox="1"/>
          <p:nvPr userDrawn="1"/>
        </p:nvSpPr>
        <p:spPr>
          <a:xfrm>
            <a:off x="1644821" y="1173033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C947F-31A6-073E-D1D0-13403F06C08F}"/>
              </a:ext>
            </a:extLst>
          </p:cNvPr>
          <p:cNvSpPr txBox="1"/>
          <p:nvPr userDrawn="1"/>
        </p:nvSpPr>
        <p:spPr>
          <a:xfrm>
            <a:off x="5625744" y="1169627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E10F0B0-4689-EF12-D60A-B1D483F40E1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4984" y="1169627"/>
            <a:ext cx="3781017" cy="383857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3CDA83D-E8B0-C154-02FF-7D94CEE37A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D604E-95B8-5B03-E1B6-9A636BAD2B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536A9-1CCF-5260-D8AB-8A809411B5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9667B-EFC1-0C54-FAB1-24F16CEC543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1E21-F4F5-0475-0F95-F0E9AF290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678AC-1F40-7802-282F-C4A491A51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F3B21-A6B1-60CC-6A55-B5D66B612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CE57-AD8C-BF7F-7B30-B6376A94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9094-608F-7BCB-3083-DFCE6F25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D968-608E-6793-4BC1-9421E183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A4C-A3E6-958A-7153-513B53BE2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89A2-6A8F-5820-0231-FE150D09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F3F-251F-9574-F45C-624B0325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6B45-19EF-3C64-44D9-E256A0D3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BCF8-7642-473B-6396-CFF723EF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F66B-3A0C-DDBF-A0FA-C065E44CF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3FA09-6249-5294-56A9-74A1D09C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729B-6983-B15B-1E7F-992B2301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3E19-4CD3-A938-4E0F-D73C1CD6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B611-D284-0584-4031-717F921F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E89A-ED66-2074-36B8-E87FADF8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2E9B3-4479-C977-AB7E-D1254B781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74463-E6E1-3815-F878-C67B57E8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AF861-5A7A-E645-5948-B5B78587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0FC80-350D-1080-D53A-4BA309D9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25E0-BE1B-DB52-D5B1-25711B4E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D33F-DEAD-B3D4-813B-98E0E252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1AC7A-2F24-03F4-996B-FACA56BA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E689C-F001-6A81-56DF-E20023DE1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9E8A5-8EFC-0936-34DC-70CF68D1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ED0B9-3731-94F4-2151-137E4AF6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185C8-BF04-0941-6F12-474413CA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22E73-FBF3-8745-43C0-290569F7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C6364-DAB6-7D42-AB3F-6C2EA998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B705C-2938-E12D-FF7A-CA0A741D0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CD2C-D9F5-940F-88F7-099CA3A72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8695C-7342-298C-5DF8-E8717A148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05B11DD-C9BB-A366-4337-9C5C191B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7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upal.star.bnl.gov/STAR/system/files/Kelsey_JetCorr_17Mar2022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7537099-5DE3-747E-84ED-DF4BBE8D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289742" y="966831"/>
            <a:ext cx="5612507" cy="14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12AEA6E-FF95-C1D4-C398-C04F6883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5" y="6098556"/>
            <a:ext cx="4241660" cy="7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48E16D93-FAEF-10CC-AFD7-DDA170AB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06" y="6129337"/>
            <a:ext cx="2029641" cy="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BB09A-3069-0794-48D6-A7664E7011C3}"/>
                  </a:ext>
                </a:extLst>
              </p:cNvPr>
              <p:cNvSpPr/>
              <p:nvPr/>
            </p:nvSpPr>
            <p:spPr>
              <a:xfrm>
                <a:off x="0" y="3141640"/>
                <a:ext cx="12192000" cy="68800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</a:rPr>
                  <a:t>Charm Quark </a:t>
                </a:r>
                <a:r>
                  <a:rPr lang="en-US" sz="3800" b="1">
                    <a:solidFill>
                      <a:schemeClr val="bg1"/>
                    </a:solidFill>
                  </a:rPr>
                  <a:t>Jets in </a:t>
                </a:r>
                <a:r>
                  <a:rPr lang="en-US" sz="3800" b="1" dirty="0" err="1">
                    <a:solidFill>
                      <a:schemeClr val="bg1"/>
                    </a:solidFill>
                  </a:rPr>
                  <a:t>Au+Au</a:t>
                </a:r>
                <a:r>
                  <a:rPr lang="en-US" sz="3800" b="1" dirty="0">
                    <a:solidFill>
                      <a:schemeClr val="bg1"/>
                    </a:solidFill>
                  </a:rPr>
                  <a:t> Collisions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3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𝐍𝐍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3800" b="1" dirty="0">
                    <a:solidFill>
                      <a:schemeClr val="bg1"/>
                    </a:solidFill>
                  </a:rPr>
                  <a:t> = 200 GeV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BB09A-3069-0794-48D6-A7664E701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1640"/>
                <a:ext cx="12192000" cy="688009"/>
              </a:xfrm>
              <a:prstGeom prst="rect">
                <a:avLst/>
              </a:prstGeom>
              <a:blipFill>
                <a:blip r:embed="rId5"/>
                <a:stretch>
                  <a:fillRect t="-14545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 descr="National Science Foundation - Wikipedia">
            <a:extLst>
              <a:ext uri="{FF2B5EF4-FFF2-40B4-BE49-F238E27FC236}">
                <a16:creationId xmlns:a16="http://schemas.microsoft.com/office/drawing/2014/main" id="{041D50F1-0015-F95A-CD01-8C9D9225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39" y="6021206"/>
            <a:ext cx="862277" cy="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B9193-2D22-ACA7-2790-D8A6048C7867}"/>
              </a:ext>
            </a:extLst>
          </p:cNvPr>
          <p:cNvSpPr txBox="1"/>
          <p:nvPr/>
        </p:nvSpPr>
        <p:spPr>
          <a:xfrm>
            <a:off x="4834752" y="4767422"/>
            <a:ext cx="2522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Diptanil Roy</a:t>
            </a:r>
          </a:p>
          <a:p>
            <a:pPr algn="ctr"/>
            <a:r>
              <a:rPr lang="en-US" sz="2400" b="1" dirty="0"/>
              <a:t>Rutgers University</a:t>
            </a:r>
          </a:p>
          <a:p>
            <a:pPr algn="ctr"/>
            <a:r>
              <a:rPr lang="en-US" sz="1600" dirty="0" err="1"/>
              <a:t>roydiptanil@gmail.com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5E9B-D718-C0DA-BAB3-1541D6D0A28E}"/>
              </a:ext>
            </a:extLst>
          </p:cNvPr>
          <p:cNvSpPr/>
          <p:nvPr/>
        </p:nvSpPr>
        <p:spPr>
          <a:xfrm>
            <a:off x="-67876" y="5844640"/>
            <a:ext cx="13083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Supported in part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D4A87-82BF-5137-B3F5-9939FF7BA45F}"/>
              </a:ext>
            </a:extLst>
          </p:cNvPr>
          <p:cNvSpPr txBox="1"/>
          <p:nvPr/>
        </p:nvSpPr>
        <p:spPr>
          <a:xfrm>
            <a:off x="3028760" y="3898899"/>
            <a:ext cx="613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STAR Collaboration Meeting</a:t>
            </a:r>
          </a:p>
          <a:p>
            <a:pPr algn="ctr"/>
            <a:r>
              <a:rPr lang="en-US" i="1" dirty="0"/>
              <a:t>February 28, 2023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9968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43DEA-4C1D-F4AA-E022-F223B1063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Updating the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85569-D823-830C-C3AE-ADD258CC9A67}"/>
              </a:ext>
            </a:extLst>
          </p:cNvPr>
          <p:cNvSpPr txBox="1"/>
          <p:nvPr/>
        </p:nvSpPr>
        <p:spPr>
          <a:xfrm>
            <a:off x="467836" y="4258960"/>
            <a:ext cx="9888733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 a minimum bias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a PYTHIA event for each minimum bias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jet maker on the PYTHIA events ‘</a:t>
            </a:r>
            <a:r>
              <a:rPr lang="en-US" b="1" dirty="0"/>
              <a:t>embedded</a:t>
            </a:r>
            <a:r>
              <a:rPr lang="en-US" dirty="0"/>
              <a:t>’ in the minimum bias event -&gt; This is </a:t>
            </a:r>
            <a:r>
              <a:rPr lang="en-US" b="1" dirty="0"/>
              <a:t>PARTICLE</a:t>
            </a:r>
            <a:r>
              <a:rPr lang="en-US" dirty="0"/>
              <a:t>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jet maker on the combined PYTHIA + </a:t>
            </a:r>
            <a:r>
              <a:rPr lang="en-US" dirty="0" err="1"/>
              <a:t>Minbias</a:t>
            </a:r>
            <a:r>
              <a:rPr lang="en-US" dirty="0"/>
              <a:t> event -&gt; This is </a:t>
            </a:r>
            <a:r>
              <a:rPr lang="en-US" b="1" dirty="0"/>
              <a:t>DETECTOR</a:t>
            </a:r>
            <a:r>
              <a:rPr lang="en-US" dirty="0"/>
              <a:t>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PYTHIA event is sampled ~10 times on average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D7FC1-AE1A-A96A-90A7-138A232D6CCB}"/>
              </a:ext>
            </a:extLst>
          </p:cNvPr>
          <p:cNvSpPr/>
          <p:nvPr/>
        </p:nvSpPr>
        <p:spPr>
          <a:xfrm>
            <a:off x="467837" y="1251258"/>
            <a:ext cx="1934843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Minimum Bias Event (x1)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A60ED-5D46-D8DD-2D03-41AA654F9EAF}"/>
              </a:ext>
            </a:extLst>
          </p:cNvPr>
          <p:cNvSpPr/>
          <p:nvPr/>
        </p:nvSpPr>
        <p:spPr>
          <a:xfrm>
            <a:off x="467836" y="2806293"/>
            <a:ext cx="1934843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PYTHIA + GEANT3 Event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9D84B-3E0D-832E-DC00-8650C2FD95A1}"/>
              </a:ext>
            </a:extLst>
          </p:cNvPr>
          <p:cNvSpPr/>
          <p:nvPr/>
        </p:nvSpPr>
        <p:spPr>
          <a:xfrm>
            <a:off x="3536314" y="3429000"/>
            <a:ext cx="2222222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Particle Level Jets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3015-F739-6273-BE05-F294A8015731}"/>
              </a:ext>
            </a:extLst>
          </p:cNvPr>
          <p:cNvSpPr/>
          <p:nvPr/>
        </p:nvSpPr>
        <p:spPr>
          <a:xfrm>
            <a:off x="3536314" y="1556380"/>
            <a:ext cx="2222222" cy="162261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MB + PYTHIA tracks together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Detector Level Jets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A9592-CC12-C805-4958-9009FD2831EF}"/>
              </a:ext>
            </a:extLst>
          </p:cNvPr>
          <p:cNvSpPr/>
          <p:nvPr/>
        </p:nvSpPr>
        <p:spPr>
          <a:xfrm>
            <a:off x="6430889" y="1556380"/>
            <a:ext cx="1934843" cy="14484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Background Subtraction on </a:t>
            </a:r>
            <a:r>
              <a:rPr lang="en-US" b="1" dirty="0">
                <a:solidFill>
                  <a:srgbClr val="FF0000"/>
                </a:solidFill>
              </a:rPr>
              <a:t>tracks from MB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B233D-32A6-594E-B76E-B9F3CB77D183}"/>
              </a:ext>
            </a:extLst>
          </p:cNvPr>
          <p:cNvSpPr/>
          <p:nvPr/>
        </p:nvSpPr>
        <p:spPr>
          <a:xfrm>
            <a:off x="9196852" y="2367686"/>
            <a:ext cx="1934843" cy="106131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Particle Level Jets with Detector Level Jets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C6EC4A-3E26-776B-3562-3F93DD7ADD5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402679" y="3117646"/>
            <a:ext cx="1133635" cy="62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E52FBB-1F49-837E-BAFA-5631D07588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02679" y="2367686"/>
            <a:ext cx="1133635" cy="749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E6D1CF-AA8B-9DE0-B6D6-2EF7878DEBF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02679" y="1537725"/>
            <a:ext cx="1133635" cy="829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C3DFD-7F39-5F6B-A628-AA38726191C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58536" y="2280611"/>
            <a:ext cx="67235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6492-EBBE-DC18-E0CA-0E25B067A98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65732" y="2280611"/>
            <a:ext cx="831120" cy="617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473892-35D5-85E1-730A-1ECBFAFC804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762404" y="2898343"/>
            <a:ext cx="3434448" cy="863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4DCA9E-908A-8C48-11C5-3A2F3117C51F}"/>
              </a:ext>
            </a:extLst>
          </p:cNvPr>
          <p:cNvSpPr txBox="1"/>
          <p:nvPr/>
        </p:nvSpPr>
        <p:spPr>
          <a:xfrm>
            <a:off x="349728" y="600428"/>
            <a:ext cx="911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Earlier, single particle embedded in minimum bias event to determine background fluctuation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9B209213-9574-F6A5-1CBD-2E99999990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DB0AA6E-9641-33B8-633C-822C48A2ED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5001CF-CB5C-C86E-9D73-1CFA99D951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7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C162A-83C2-4394-73AF-B9A6F95060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Closure with Heavy Ion Overlay for 1D Unfolding</a:t>
            </a:r>
          </a:p>
        </p:txBody>
      </p:sp>
      <p:pic>
        <p:nvPicPr>
          <p:cNvPr id="9" name="Picture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09F3DF-B247-9F84-EFDD-A92EE333E7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53" r="853"/>
          <a:stretch>
            <a:fillRect/>
          </a:stretch>
        </p:blipFill>
        <p:spPr/>
      </p:pic>
      <p:pic>
        <p:nvPicPr>
          <p:cNvPr id="11" name="Picture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ADEB82-A50C-E2EB-E305-A27B6C7B01D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53" r="8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7889E7-2EF7-4F11-F088-08E771402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centralities close well with the HI Overlay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4F27DAB6-76F4-15FC-FBF2-76DF92C6C612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PYTHIA 8 Detroit Tune</a:t>
                </a:r>
              </a:p>
              <a:p>
                <a:r>
                  <a:rPr lang="en-US" sz="18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b="1" dirty="0"/>
                  <a:t> &lt; 10 GeV/</a:t>
                </a:r>
                <a:r>
                  <a:rPr lang="en-US" sz="1800" b="1" i="1" dirty="0"/>
                  <a:t>c</a:t>
                </a:r>
              </a:p>
              <a:p>
                <a:r>
                  <a:rPr lang="en-US" sz="18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800" dirty="0"/>
                  <a:t> &lt; 20 GeV/c</a:t>
                </a:r>
              </a:p>
              <a:p>
                <a:r>
                  <a:rPr lang="en-US" sz="1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8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&lt; 0.6</a:t>
                </a:r>
              </a:p>
              <a:p>
                <a:r>
                  <a:rPr lang="en-US" sz="1800" b="1" dirty="0"/>
                  <a:t>Misses</a:t>
                </a:r>
                <a:r>
                  <a:rPr lang="en-US" sz="1800" dirty="0"/>
                  <a:t>: Everything outside the acceptance in </a:t>
                </a:r>
                <a:r>
                  <a:rPr lang="en-US" sz="1800" dirty="0" err="1"/>
                  <a:t>p</a:t>
                </a:r>
                <a:r>
                  <a:rPr lang="en-US" sz="1800" baseline="-25000" dirty="0" err="1"/>
                  <a:t>T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4F27DAB6-76F4-15FC-FBF2-76DF92C6C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  <a:blipFill>
                <a:blip r:embed="rId4"/>
                <a:stretch>
                  <a:fillRect l="-1064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04CD52-3EFA-A58F-C949-5FEE767FC2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AC703A-C6FB-B61D-9474-C8CB1CEEFC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66BB3-9DC9-FB69-DFF8-51B8F88D061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7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202AA-8874-67D1-CCA0-68B1A94FB0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Unfolding Data With HI Overlay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2800" dirty="0"/>
                  <a:t> &lt; 30 GeV/c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15" t="-851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0D3C010-6226-EFF6-2245-0E241FFD41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73" r="1173"/>
          <a:stretch>
            <a:fillRect/>
          </a:stretch>
        </p:blipFill>
        <p:spPr/>
      </p:pic>
      <p:pic>
        <p:nvPicPr>
          <p:cNvPr id="11" name="Picture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8A9414-343A-B862-28D5-B2AEE7AFEEB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49" r="1149"/>
          <a:stretch>
            <a:fillRect/>
          </a:stretch>
        </p:blipFill>
        <p:spPr/>
      </p:pic>
      <p:pic>
        <p:nvPicPr>
          <p:cNvPr id="13" name="Picture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D51E28-D8EC-5B6C-7927-3288F3BA218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2246" r="224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CBD1A-1D89-D587-760F-067F01B41E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Slight differences in spectra – Good overall agreement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D636BF5-EABB-E6AF-3A9F-463CFE3087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62E8BB-602D-83F1-B7C3-ACED911364C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AC07C-1BDB-F8BA-89F1-0CE2869EB4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A92025-3A3E-1AEC-96AE-FAABEAAAB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Unpacking the differences between HI Overlay and Single Particle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BE16E8-9C79-8DE1-9FB8-11DFA0DC2AB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Reco Jets in HI Overlay for peripheral events have larger smearing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BE16E8-9C79-8DE1-9FB8-11DFA0DC2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t="-1935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6BDD85D-DF0B-BF10-C434-D0BB1FE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98654" y="-2257611"/>
            <a:ext cx="2610402" cy="8362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BA57C-ECAF-7FB4-BDD4-7C254200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98658" y="352794"/>
            <a:ext cx="2610400" cy="8362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33A8D2-2CA4-DB0E-45F3-D4F5B5412045}"/>
                  </a:ext>
                </a:extLst>
              </p:cNvPr>
              <p:cNvSpPr txBox="1"/>
              <p:nvPr/>
            </p:nvSpPr>
            <p:spPr>
              <a:xfrm>
                <a:off x="1465006" y="474631"/>
                <a:ext cx="623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33A8D2-2CA4-DB0E-45F3-D4F5B5412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06" y="474631"/>
                <a:ext cx="62337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66323-01AB-113D-274C-352BB5E034EA}"/>
                  </a:ext>
                </a:extLst>
              </p:cNvPr>
              <p:cNvSpPr txBox="1"/>
              <p:nvPr/>
            </p:nvSpPr>
            <p:spPr>
              <a:xfrm>
                <a:off x="4352658" y="474631"/>
                <a:ext cx="502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66323-01AB-113D-274C-352BB5E0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58" y="474631"/>
                <a:ext cx="50238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AD45CE-D3CD-2533-A58F-9CC4F281A519}"/>
                  </a:ext>
                </a:extLst>
              </p:cNvPr>
              <p:cNvSpPr txBox="1"/>
              <p:nvPr/>
            </p:nvSpPr>
            <p:spPr>
              <a:xfrm>
                <a:off x="7119316" y="474631"/>
                <a:ext cx="537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AD45CE-D3CD-2533-A58F-9CC4F281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474631"/>
                <a:ext cx="53745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DB0B3B2-5358-1A7A-B2D9-CFBF000C3341}"/>
              </a:ext>
            </a:extLst>
          </p:cNvPr>
          <p:cNvSpPr txBox="1"/>
          <p:nvPr/>
        </p:nvSpPr>
        <p:spPr>
          <a:xfrm rot="16200000">
            <a:off x="-196870" y="1738791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FD5C8-C922-EC76-2821-CF26C84E7CE6}"/>
              </a:ext>
            </a:extLst>
          </p:cNvPr>
          <p:cNvSpPr txBox="1"/>
          <p:nvPr/>
        </p:nvSpPr>
        <p:spPr>
          <a:xfrm rot="16200000">
            <a:off x="-345148" y="4349192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3C1DD8-92AE-C52A-F690-42816D1C5A2F}"/>
              </a:ext>
            </a:extLst>
          </p:cNvPr>
          <p:cNvSpPr/>
          <p:nvPr/>
        </p:nvSpPr>
        <p:spPr>
          <a:xfrm>
            <a:off x="3410174" y="4483122"/>
            <a:ext cx="5497158" cy="103555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0A0388-A690-1A7B-DD0A-71A32723D7FF}"/>
              </a:ext>
            </a:extLst>
          </p:cNvPr>
          <p:cNvCxnSpPr/>
          <p:nvPr/>
        </p:nvCxnSpPr>
        <p:spPr>
          <a:xfrm flipH="1">
            <a:off x="5761703" y="5518673"/>
            <a:ext cx="186813" cy="4789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45008B-CB2F-EBCF-DB35-DD5CA9919153}"/>
                  </a:ext>
                </a:extLst>
              </p:cNvPr>
              <p:cNvSpPr txBox="1"/>
              <p:nvPr/>
            </p:nvSpPr>
            <p:spPr>
              <a:xfrm>
                <a:off x="8616656" y="2157818"/>
                <a:ext cx="3575344" cy="254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Detector Level Jets – Particle Level Jets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smearing captured well by single particle embedding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central events,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smearing are comparable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45008B-CB2F-EBCF-DB35-DD5CA991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56" y="2157818"/>
                <a:ext cx="3575344" cy="2542363"/>
              </a:xfrm>
              <a:prstGeom prst="rect">
                <a:avLst/>
              </a:prstGeom>
              <a:blipFill>
                <a:blip r:embed="rId8"/>
                <a:stretch>
                  <a:fillRect l="-1060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13C8EF-2527-132C-D5CC-A34AA8E4ED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5989885-5F75-6882-B126-8A29F7E1BD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E142AA7-BFA4-7BBC-1B68-A3534351B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9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4E2A59-B217-2818-335F-F6185E63C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Unpacking the differences between HI Overlay and Single Particle Embedding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72D85D-8BC1-B207-9654-E9DC585FBEB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0" y="5664281"/>
                <a:ext cx="12192000" cy="385762"/>
              </a:xfrm>
            </p:spPr>
            <p:txBody>
              <a:bodyPr/>
              <a:lstStyle/>
              <a:p>
                <a:r>
                  <a:rPr lang="en-US" sz="1800" dirty="0"/>
                  <a:t>Small differences between HI and Single Particle Embedding can be attributed to the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1800" dirty="0"/>
                  <a:t> smear. </a:t>
                </a:r>
              </a:p>
              <a:p>
                <a:r>
                  <a:rPr lang="en-US" sz="1800" dirty="0"/>
                  <a:t>HI is more reliable (?)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72D85D-8BC1-B207-9654-E9DC585FB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0" y="5664281"/>
                <a:ext cx="12192000" cy="385762"/>
              </a:xfrm>
              <a:blipFill>
                <a:blip r:embed="rId2"/>
                <a:stretch>
                  <a:fillRect t="-9375" b="-10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1D61FE-29D4-C4EC-41DF-B8370DD8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29978" y="0"/>
            <a:ext cx="388257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6CFD73-DC01-890C-4E8E-2AAE30F5EE93}"/>
                  </a:ext>
                </a:extLst>
              </p:cNvPr>
              <p:cNvSpPr txBox="1"/>
              <p:nvPr/>
            </p:nvSpPr>
            <p:spPr>
              <a:xfrm>
                <a:off x="1917047" y="783813"/>
                <a:ext cx="410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Example of effect of different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smearing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6CFD73-DC01-890C-4E8E-2AAE30F5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047" y="783813"/>
                <a:ext cx="4108432" cy="369332"/>
              </a:xfrm>
              <a:prstGeom prst="rect">
                <a:avLst/>
              </a:prstGeom>
              <a:blipFill>
                <a:blip r:embed="rId4"/>
                <a:stretch>
                  <a:fillRect l="-1231" t="-6667" r="-30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7DB0A-C09A-BA62-116F-30C681FC6FB8}"/>
                  </a:ext>
                </a:extLst>
              </p:cNvPr>
              <p:cNvSpPr txBox="1"/>
              <p:nvPr/>
            </p:nvSpPr>
            <p:spPr>
              <a:xfrm>
                <a:off x="1547612" y="1220718"/>
                <a:ext cx="4847302" cy="53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% of missed jets due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Jets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&gt;0.6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Jets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7DB0A-C09A-BA62-116F-30C681FC6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12" y="1220718"/>
                <a:ext cx="4847302" cy="533992"/>
              </a:xfrm>
              <a:prstGeom prst="rect">
                <a:avLst/>
              </a:prstGeom>
              <a:blipFill>
                <a:blip r:embed="rId5"/>
                <a:stretch>
                  <a:fillRect l="-52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0687B15-EC12-C1C4-43FD-9745D8B0B505}"/>
              </a:ext>
            </a:extLst>
          </p:cNvPr>
          <p:cNvSpPr txBox="1"/>
          <p:nvPr/>
        </p:nvSpPr>
        <p:spPr>
          <a:xfrm>
            <a:off x="7400264" y="2988817"/>
            <a:ext cx="3794180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~</a:t>
            </a:r>
            <a:r>
              <a:rPr lang="en-US" b="1" dirty="0">
                <a:solidFill>
                  <a:srgbClr val="00B050"/>
                </a:solidFill>
              </a:rPr>
              <a:t>2% difference in central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~1% difference in peripheral events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97E7A3-12CD-F7D5-36E6-F1A34B16F0EC}"/>
              </a:ext>
            </a:extLst>
          </p:cNvPr>
          <p:cNvCxnSpPr>
            <a:cxnSpLocks/>
          </p:cNvCxnSpPr>
          <p:nvPr/>
        </p:nvCxnSpPr>
        <p:spPr>
          <a:xfrm>
            <a:off x="4081190" y="3071746"/>
            <a:ext cx="0" cy="839972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56D0B-32EE-C114-141A-D1B31640E386}"/>
              </a:ext>
            </a:extLst>
          </p:cNvPr>
          <p:cNvCxnSpPr>
            <a:cxnSpLocks/>
          </p:cNvCxnSpPr>
          <p:nvPr/>
        </p:nvCxnSpPr>
        <p:spPr>
          <a:xfrm>
            <a:off x="3574371" y="4260373"/>
            <a:ext cx="0" cy="563526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A5AF4E-F9C0-669F-9F28-507F22A3A2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51A6692-D3F7-D766-CB18-20316887E6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03A385-83EE-79DB-21CC-06BD07DB89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464894-4514-08BD-21A0-16224D4B74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4" r="174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D2903-06A5-F6EB-69ED-517A7C49E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Closure For 2D Unfolding Using HI Overlay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8180-16EF-8628-58BC-56EB5767B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Jet </a:t>
            </a:r>
            <a:r>
              <a:rPr lang="en-US" dirty="0" err="1"/>
              <a:t>pT</a:t>
            </a:r>
            <a:r>
              <a:rPr lang="en-US" dirty="0"/>
              <a:t> and Fragmentation function close simultaneously using HI Overlay</a:t>
            </a:r>
          </a:p>
        </p:txBody>
      </p:sp>
      <p:pic>
        <p:nvPicPr>
          <p:cNvPr id="12" name="Picture Placeholder 11" descr="Chart&#10;&#10;Description automatically generated">
            <a:extLst>
              <a:ext uri="{FF2B5EF4-FFF2-40B4-BE49-F238E27FC236}">
                <a16:creationId xmlns:a16="http://schemas.microsoft.com/office/drawing/2014/main" id="{7C0CD200-F677-5E68-FFF6-E91C6312F2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74" r="174"/>
          <a:stretch>
            <a:fillRect/>
          </a:stretch>
        </p:blipFill>
        <p:spPr/>
      </p:pic>
      <p:pic>
        <p:nvPicPr>
          <p:cNvPr id="14" name="Picture Placeholder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2ADD5136-93EE-1752-5780-5B230418598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21" b="221"/>
          <a:stretch>
            <a:fillRect/>
          </a:stretch>
        </p:blipFill>
        <p:spPr>
          <a:xfrm>
            <a:off x="4430713" y="484188"/>
            <a:ext cx="3805237" cy="2493962"/>
          </a:xfrm>
        </p:spPr>
      </p:pic>
      <p:pic>
        <p:nvPicPr>
          <p:cNvPr id="16" name="Picture Placeholder 15" descr="Chart&#10;&#10;Description automatically generated">
            <a:extLst>
              <a:ext uri="{FF2B5EF4-FFF2-40B4-BE49-F238E27FC236}">
                <a16:creationId xmlns:a16="http://schemas.microsoft.com/office/drawing/2014/main" id="{C9C34F2A-6BA3-F891-65A7-9C8C1FE142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242" b="242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D8EF63EF-ACD8-CCF2-B990-B9C8BE0EDCB0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1600" b="1" dirty="0"/>
                  <a:t>PYTHIA 8 Detroit Tune</a:t>
                </a:r>
              </a:p>
              <a:p>
                <a:r>
                  <a:rPr lang="en-US" sz="16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b="1" dirty="0"/>
                  <a:t> &lt; 10 GeV/</a:t>
                </a:r>
                <a:r>
                  <a:rPr lang="en-US" sz="1600" b="1" i="1" dirty="0"/>
                  <a:t>c</a:t>
                </a:r>
              </a:p>
              <a:p>
                <a:r>
                  <a:rPr lang="en-US" sz="16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600" dirty="0"/>
                  <a:t> &lt; 20 GeV/c</a:t>
                </a:r>
              </a:p>
              <a:p>
                <a:r>
                  <a:rPr lang="en-US" sz="16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6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 &lt; 0.6</a:t>
                </a:r>
              </a:p>
              <a:p>
                <a:r>
                  <a:rPr lang="en-US" sz="1600" b="1" dirty="0"/>
                  <a:t>Misses</a:t>
                </a:r>
                <a:r>
                  <a:rPr lang="en-US" sz="1600" dirty="0"/>
                  <a:t>: Everything outside the acceptance in </a:t>
                </a:r>
                <a:r>
                  <a:rPr lang="en-US" sz="1600" dirty="0" err="1"/>
                  <a:t>p</a:t>
                </a:r>
                <a:r>
                  <a:rPr lang="en-US" sz="1600" baseline="-25000" dirty="0" err="1"/>
                  <a:t>T</a:t>
                </a:r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D8EF63EF-ACD8-CCF2-B990-B9C8BE0ED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6"/>
                <a:stretch>
                  <a:fillRect l="-297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23C980-59F2-66EF-6B93-6940A3A8387B}"/>
              </a:ext>
            </a:extLst>
          </p:cNvPr>
          <p:cNvSpPr txBox="1"/>
          <p:nvPr/>
        </p:nvSpPr>
        <p:spPr>
          <a:xfrm>
            <a:off x="5562799" y="405812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Detector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AEAD3-1D84-86AB-5048-00833731F105}"/>
              </a:ext>
            </a:extLst>
          </p:cNvPr>
          <p:cNvSpPr txBox="1"/>
          <p:nvPr/>
        </p:nvSpPr>
        <p:spPr>
          <a:xfrm>
            <a:off x="9429791" y="405812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1517652A-649E-A248-DEB3-791D95A82AA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C9BA78C-2A11-0578-92AA-A1DEC70301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0DCEBD-B5B9-483D-FCB1-945C562703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58322A-9B93-128E-25E4-BB0D7F4A7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Fragmentation Function From Data – Unfolding using HI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2800" dirty="0"/>
                  <a:t> &lt; 30 GeV/c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15" t="-851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 descr="Chart&#10;&#10;Description automatically generated">
            <a:extLst>
              <a:ext uri="{FF2B5EF4-FFF2-40B4-BE49-F238E27FC236}">
                <a16:creationId xmlns:a16="http://schemas.microsoft.com/office/drawing/2014/main" id="{47B1B448-C437-2161-F40A-26153693B4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7523" b="7523"/>
          <a:stretch>
            <a:fillRect/>
          </a:stretch>
        </p:blipFill>
        <p:spPr/>
      </p:pic>
      <p:pic>
        <p:nvPicPr>
          <p:cNvPr id="12" name="Picture Placeholder 11" descr="Chart&#10;&#10;Description automatically generated">
            <a:extLst>
              <a:ext uri="{FF2B5EF4-FFF2-40B4-BE49-F238E27FC236}">
                <a16:creationId xmlns:a16="http://schemas.microsoft.com/office/drawing/2014/main" id="{45EB4402-E9BA-D2E4-8FA9-1D42558D94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7544" b="754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B1B4C-4DD6-C0CD-D520-DBFE00290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656863"/>
            <a:ext cx="12192000" cy="385762"/>
          </a:xfrm>
        </p:spPr>
        <p:txBody>
          <a:bodyPr/>
          <a:lstStyle/>
          <a:p>
            <a:r>
              <a:rPr lang="en-US" dirty="0"/>
              <a:t>Unfolded Fragmentation With PYTHIA (FONLL) Prior for high </a:t>
            </a:r>
            <a:r>
              <a:rPr lang="en-US" dirty="0" err="1"/>
              <a:t>pT</a:t>
            </a:r>
            <a:r>
              <a:rPr lang="en-US" dirty="0"/>
              <a:t> D</a:t>
            </a:r>
            <a:r>
              <a:rPr lang="en-US" baseline="30000" dirty="0"/>
              <a:t>0</a:t>
            </a:r>
            <a:r>
              <a:rPr lang="en-US" dirty="0"/>
              <a:t> in Jets. </a:t>
            </a:r>
          </a:p>
          <a:p>
            <a:r>
              <a:rPr lang="en-US" dirty="0"/>
              <a:t>Theory suggestions for comparison are welcome.</a:t>
            </a:r>
          </a:p>
        </p:txBody>
      </p:sp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EC3717-579E-2A52-0697-50978743AF7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3973" r="3973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DDB75-876D-974E-4231-A98E2D020874}"/>
              </a:ext>
            </a:extLst>
          </p:cNvPr>
          <p:cNvSpPr txBox="1"/>
          <p:nvPr/>
        </p:nvSpPr>
        <p:spPr>
          <a:xfrm>
            <a:off x="9960077" y="-32486"/>
            <a:ext cx="233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FIRST LOOK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862D66DB-EE06-A5A7-C156-1EBCA5B4B88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2D70F22-DAB8-616C-A01B-D8412EEDE0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881344C-F5DA-7ED8-D4FC-CAFC5D1B07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AC1E6-1434-A909-B02E-3964521AD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1931-7D51-E9A3-22C2-80CCADF7A1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C6A31-8667-AEE6-9B4D-AB8E7042AA78}"/>
              </a:ext>
            </a:extLst>
          </p:cNvPr>
          <p:cNvSpPr txBox="1"/>
          <p:nvPr/>
        </p:nvSpPr>
        <p:spPr>
          <a:xfrm>
            <a:off x="157316" y="570996"/>
            <a:ext cx="719850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Changed preliminary spectra due to missed track QA cuts in QM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Heavy-Ion Overlay is a viable alternative for unfolding.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Results from HI and SP Embedding have pretty good agreement.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 gives us enough stats to attempt 2D unfolding in Jet </a:t>
            </a:r>
            <a:r>
              <a:rPr lang="en-US" dirty="0" err="1"/>
              <a:t>pT</a:t>
            </a:r>
            <a:r>
              <a:rPr lang="en-US" dirty="0"/>
              <a:t> and z axis.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First look at the unfolded z spectra and RCP.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1572D-1623-5694-C868-82B4DB9530C4}"/>
              </a:ext>
            </a:extLst>
          </p:cNvPr>
          <p:cNvSpPr txBox="1">
            <a:spLocks/>
          </p:cNvSpPr>
          <p:nvPr/>
        </p:nvSpPr>
        <p:spPr>
          <a:xfrm>
            <a:off x="0" y="2920870"/>
            <a:ext cx="12192000" cy="484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Outlook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72090-5AD8-D6D2-1E0A-BF2DDBCAD83D}"/>
              </a:ext>
            </a:extLst>
          </p:cNvPr>
          <p:cNvSpPr txBox="1"/>
          <p:nvPr/>
        </p:nvSpPr>
        <p:spPr>
          <a:xfrm>
            <a:off x="157316" y="3627343"/>
            <a:ext cx="71059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Extending to D0 </a:t>
            </a:r>
            <a:r>
              <a:rPr lang="en-US" dirty="0" err="1"/>
              <a:t>pT</a:t>
            </a:r>
            <a:r>
              <a:rPr lang="en-US" dirty="0"/>
              <a:t> &gt; 1 GeV/c, where PYTHIA prior is possibly incorrect.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Theory expectations for RCP of fragmentation functions (?)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A80551E-BABC-D6FF-7569-0F8A04AB5B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AA94F2-A26C-6422-1D4C-2650588E1A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734F70-F140-1C65-6409-721238103E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B87F10F-8AE5-B52A-9B5D-4DB0646C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BE2E42D-CAFE-8DF4-69F9-F3D5384B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722ABC-744B-1DD7-A2CA-F3DCD38C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5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94500-525D-AA0D-006E-6F38F6793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FC3C6F-8806-6445-FA4D-9957AC746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6"/>
          <a:stretch/>
        </p:blipFill>
        <p:spPr>
          <a:xfrm>
            <a:off x="1879924" y="405997"/>
            <a:ext cx="8432152" cy="4363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A1012-92E5-FF2C-0C78-95D143B5B4DF}"/>
              </a:ext>
            </a:extLst>
          </p:cNvPr>
          <p:cNvSpPr txBox="1"/>
          <p:nvPr/>
        </p:nvSpPr>
        <p:spPr>
          <a:xfrm>
            <a:off x="0" y="4405405"/>
            <a:ext cx="971152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ISSUES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Fragmentation function for PYTHIA is ‘too’ hard for the full range of D0 </a:t>
            </a:r>
            <a:r>
              <a:rPr lang="en-US" dirty="0" err="1"/>
              <a:t>pT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2. For low D</a:t>
            </a:r>
            <a:r>
              <a:rPr lang="en-US" baseline="30000" dirty="0"/>
              <a:t>0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in jets, unfolding is dependent on the fragmentation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B2715-91C6-62DE-E701-F0FCBC89EE96}"/>
              </a:ext>
            </a:extLst>
          </p:cNvPr>
          <p:cNvSpPr txBox="1"/>
          <p:nvPr/>
        </p:nvSpPr>
        <p:spPr>
          <a:xfrm>
            <a:off x="0" y="5776338"/>
            <a:ext cx="868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drupal.star.bnl.gov</a:t>
            </a:r>
            <a:r>
              <a:rPr lang="en-US" dirty="0">
                <a:hlinkClick r:id="rId3"/>
              </a:rPr>
              <a:t>/STAR/system/files/Kelsey_JetCorr_17Mar2022.pdf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2122C024-21DF-3CDC-0CEF-4841D3F0ED9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1439B47-8D9F-E7E4-4DC7-D34CB5E99F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9D79512-6E84-A058-EB45-A44D89FD68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B02F3-2DA2-D02C-F3BC-35D187F649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B6AFB-F573-7BF5-5FCD-0BA9A1C27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Track with lowest DCA is chosen as the matched track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E4521-F10B-59D6-1C70-501321D62FE3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2A9CC-5205-B3F2-2A56-16957947844C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A5A40-85AF-C139-9D83-DDAB9B495B8B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43F82-3D9A-2CBF-F342-18993A1776DD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1B1-52A2-85A6-6034-7A167385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37033" y="1212164"/>
            <a:ext cx="3289980" cy="5551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22113-4AFF-0C40-4320-B8E660208090}"/>
              </a:ext>
            </a:extLst>
          </p:cNvPr>
          <p:cNvSpPr txBox="1"/>
          <p:nvPr/>
        </p:nvSpPr>
        <p:spPr>
          <a:xfrm>
            <a:off x="1233544" y="2289923"/>
            <a:ext cx="389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Gen Tracks with &gt; 1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 matched </a:t>
            </a:r>
            <a:endParaRPr lang="en-US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05FB2D-887A-EF78-6904-1687C3D8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64983" y="1210375"/>
            <a:ext cx="3289983" cy="55518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C226BD-94DF-DEF3-B302-7DBADE1D83DD}"/>
              </a:ext>
            </a:extLst>
          </p:cNvPr>
          <p:cNvSpPr txBox="1"/>
          <p:nvPr/>
        </p:nvSpPr>
        <p:spPr>
          <a:xfrm>
            <a:off x="6489069" y="2288947"/>
            <a:ext cx="51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Min DCA vs Max DCA for gen tracks with &gt; 1 matches </a:t>
            </a:r>
            <a:endParaRPr lang="en-US" dirty="0">
              <a:effectLst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3CAD5CA-9AD8-8FE4-1C07-9ED225C9A5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7271FB-B949-118D-2548-7262F30A7C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7E6D79-0351-C876-EC94-71B4C24B9B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984C2-BA59-6366-E2AF-7603F82D1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BB2D-0EA5-58AF-11E5-5A70C9962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CF4C-B8BE-FC52-60E8-5845B74696F4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3B-501D-7344-644B-F5B7D3871877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1AB62-2DBA-C036-2000-872B3325BA8F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0136B-46FB-3EB6-C5C5-4AA19946A04B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C31A7-3CF6-BBCB-8F1C-3B52B040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13333" y="1265796"/>
            <a:ext cx="3355048" cy="566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FA9B6-F7D0-518F-52C2-F1C84F53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33762" y="1542444"/>
            <a:ext cx="3355048" cy="507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E39A3B-7B7E-02FC-C7EF-A9461F3A3B7E}"/>
              </a:ext>
            </a:extLst>
          </p:cNvPr>
          <p:cNvSpPr txBox="1"/>
          <p:nvPr/>
        </p:nvSpPr>
        <p:spPr>
          <a:xfrm>
            <a:off x="1716729" y="2378891"/>
            <a:ext cx="310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Input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Tracks for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JetMaker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2B155-637F-E826-554E-E06E8DDDDD65}"/>
              </a:ext>
            </a:extLst>
          </p:cNvPr>
          <p:cNvSpPr txBox="1"/>
          <p:nvPr/>
        </p:nvSpPr>
        <p:spPr>
          <a:xfrm>
            <a:off x="8189270" y="2378891"/>
            <a:ext cx="18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Jet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pT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in pp </a:t>
            </a:r>
            <a:endParaRPr lang="en-US" dirty="0">
              <a:effectLst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8AF947A-D5E7-3A71-6E98-124D5EDFB3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B7B164-DB51-04ED-8F95-63978C55CE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79BFB33-F823-50F7-598A-9C35CD9DD0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984C2-BA59-6366-E2AF-7603F82D1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BB2D-0EA5-58AF-11E5-5A70C9962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Different Jet </a:t>
            </a:r>
            <a:r>
              <a:rPr lang="en-US" dirty="0" err="1">
                <a:effectLst/>
              </a:rPr>
              <a:t>pT</a:t>
            </a:r>
            <a:r>
              <a:rPr lang="en-US" dirty="0">
                <a:effectLst/>
              </a:rPr>
              <a:t> distributions </a:t>
            </a:r>
            <a:r>
              <a:rPr lang="en-US" dirty="0">
                <a:effectLst/>
                <a:sym typeface="Wingdings" pitchFamily="2" charset="2"/>
              </a:rPr>
              <a:t> Changes in response matrix</a:t>
            </a:r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CF4C-B8BE-FC52-60E8-5845B74696F4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3B-501D-7344-644B-F5B7D3871877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1AB62-2DBA-C036-2000-872B3325BA8F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0136B-46FB-3EB6-C5C5-4AA19946A04B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C31A7-3CF6-BBCB-8F1C-3B52B040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13333" y="1265796"/>
            <a:ext cx="3355048" cy="566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FA9B6-F7D0-518F-52C2-F1C84F53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33762" y="1542444"/>
            <a:ext cx="3355048" cy="507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E39A3B-7B7E-02FC-C7EF-A9461F3A3B7E}"/>
              </a:ext>
            </a:extLst>
          </p:cNvPr>
          <p:cNvSpPr txBox="1"/>
          <p:nvPr/>
        </p:nvSpPr>
        <p:spPr>
          <a:xfrm>
            <a:off x="1716729" y="2378891"/>
            <a:ext cx="310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Input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Tracks for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JetMaker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2B155-637F-E826-554E-E06E8DDDDD65}"/>
              </a:ext>
            </a:extLst>
          </p:cNvPr>
          <p:cNvSpPr txBox="1"/>
          <p:nvPr/>
        </p:nvSpPr>
        <p:spPr>
          <a:xfrm>
            <a:off x="8189270" y="2378891"/>
            <a:ext cx="18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Jet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pT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in pp </a:t>
            </a:r>
            <a:endParaRPr lang="en-US" dirty="0">
              <a:effectLst/>
            </a:endParaRPr>
          </a:p>
        </p:txBody>
      </p:sp>
      <p:pic>
        <p:nvPicPr>
          <p:cNvPr id="1026" name="Picture 2" descr="8-82835_sad-face-emoji-png-sad-face-emoji-transparent ...">
            <a:extLst>
              <a:ext uri="{FF2B5EF4-FFF2-40B4-BE49-F238E27FC236}">
                <a16:creationId xmlns:a16="http://schemas.microsoft.com/office/drawing/2014/main" id="{AF7855C9-0E44-D52A-57FC-A7E9B91E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25" y="351220"/>
            <a:ext cx="5071350" cy="55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C6BA6F6-917C-7B73-0CC0-C4BA88B6F91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4A0CCCC-DFCC-F322-88EA-86CC171337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914C94-9B26-DC56-0E8D-D765D8D3D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76064-FA54-1B09-308A-8F664DE31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1D Unfolding Closure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7C82C625-AC90-1947-8EB3-E9273F633E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53" r="853"/>
          <a:stretch>
            <a:fillRect/>
          </a:stretch>
        </p:blipFill>
        <p:spPr/>
      </p:pic>
      <p:pic>
        <p:nvPicPr>
          <p:cNvPr id="10" name="Picture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E06D4386-E637-00FA-F44E-2FE06D9DBB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53" r="853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CA259A5-2E75-E796-726E-D45ECCA28B42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PYTHIA 8 Detroit Tune</a:t>
                </a:r>
              </a:p>
              <a:p>
                <a:r>
                  <a:rPr lang="en-US" sz="18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b="1" dirty="0"/>
                  <a:t> &lt; 10 GeV/</a:t>
                </a:r>
                <a:r>
                  <a:rPr lang="en-US" sz="1800" b="1" i="1" dirty="0"/>
                  <a:t>c</a:t>
                </a:r>
              </a:p>
              <a:p>
                <a:r>
                  <a:rPr lang="en-US" sz="18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800" dirty="0"/>
                  <a:t> &lt; 20 GeV/c</a:t>
                </a:r>
              </a:p>
              <a:p>
                <a:r>
                  <a:rPr lang="en-US" sz="1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8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&lt; 0.6</a:t>
                </a:r>
              </a:p>
              <a:p>
                <a:r>
                  <a:rPr lang="en-US" sz="1800" b="1" dirty="0"/>
                  <a:t>Misses</a:t>
                </a:r>
                <a:r>
                  <a:rPr lang="en-US" sz="1800" dirty="0"/>
                  <a:t>: Everything outside the acceptance in </a:t>
                </a:r>
                <a:r>
                  <a:rPr lang="en-US" sz="1800" dirty="0" err="1"/>
                  <a:t>p</a:t>
                </a:r>
                <a:r>
                  <a:rPr lang="en-US" sz="1800" baseline="-25000" dirty="0" err="1"/>
                  <a:t>T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Background estimated with single particle embedding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CA259A5-2E75-E796-726E-D45ECCA28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  <a:blipFill>
                <a:blip r:embed="rId4"/>
                <a:stretch>
                  <a:fillRect l="-1064" t="-1399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D94339-BEA2-B878-99AD-8C51733B1E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centralities close well with new response matrices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D1D197-1064-9FC3-08BD-C102991347A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246835-472B-7542-380A-E1CBE294C18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07D778-2490-9F4B-0BD7-05D82335E0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2800" dirty="0"/>
                  <a:t> &lt; 30 GeV/c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15" t="-851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F787E9A-E13E-1CA3-5932-D8ED3FC967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B51157-7EB7-0615-C26C-46FEE6EDE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FD837D1-EB3D-B470-E140-91DE1D82BA5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833FFA-5D50-DB34-621D-8E79D73A6A6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9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2800" dirty="0"/>
                  <a:t> &lt; 30 GeV/c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15" t="-851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F787E9A-E13E-1CA3-5932-D8ED3FC967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670CAC-2EB3-5EC0-FA81-BF276047D5DF}"/>
              </a:ext>
            </a:extLst>
          </p:cNvPr>
          <p:cNvSpPr/>
          <p:nvPr/>
        </p:nvSpPr>
        <p:spPr>
          <a:xfrm>
            <a:off x="6302478" y="2697621"/>
            <a:ext cx="1950418" cy="23105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70F3D7-FC22-31EA-CBC3-AC31B1E3ED45}"/>
              </a:ext>
            </a:extLst>
          </p:cNvPr>
          <p:cNvCxnSpPr/>
          <p:nvPr/>
        </p:nvCxnSpPr>
        <p:spPr>
          <a:xfrm flipH="1">
            <a:off x="5217459" y="4518212"/>
            <a:ext cx="1247887" cy="489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318777-E15F-336D-A40D-9E6A65938FA2}"/>
              </a:ext>
            </a:extLst>
          </p:cNvPr>
          <p:cNvSpPr txBox="1"/>
          <p:nvPr/>
        </p:nvSpPr>
        <p:spPr>
          <a:xfrm>
            <a:off x="2959982" y="5023255"/>
            <a:ext cx="45149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Peripheral spectra shifts significantly from QM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A94187-D3BA-5950-5065-2BE88FEBEA4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52983C-E8E9-8F53-F6FD-30E96338393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BD0B05-D128-F228-EA22-E9FCCDBD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2800" dirty="0"/>
                  <a:t> &lt; 30 GeV/c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15" t="-851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Rise of RCP with Jet </a:t>
            </a:r>
            <a:r>
              <a:rPr lang="en-US" dirty="0" err="1"/>
              <a:t>pT</a:t>
            </a:r>
            <a:r>
              <a:rPr lang="en-US" dirty="0"/>
              <a:t> less steep after corrections</a:t>
            </a:r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pic>
        <p:nvPicPr>
          <p:cNvPr id="5" name="Picture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4E0062-DD67-F597-43E9-E16D5BEF49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2246" r="2246"/>
          <a:stretch>
            <a:fillRect/>
          </a:stretch>
        </p:blipFill>
        <p:spPr/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0670CAC-2EB3-5EC0-FA81-BF276047D5DF}"/>
              </a:ext>
            </a:extLst>
          </p:cNvPr>
          <p:cNvSpPr/>
          <p:nvPr/>
        </p:nvSpPr>
        <p:spPr>
          <a:xfrm>
            <a:off x="6302478" y="2697621"/>
            <a:ext cx="1950418" cy="23105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70F3D7-FC22-31EA-CBC3-AC31B1E3ED45}"/>
              </a:ext>
            </a:extLst>
          </p:cNvPr>
          <p:cNvCxnSpPr>
            <a:cxnSpLocks/>
          </p:cNvCxnSpPr>
          <p:nvPr/>
        </p:nvCxnSpPr>
        <p:spPr>
          <a:xfrm flipH="1">
            <a:off x="4994787" y="4518212"/>
            <a:ext cx="1470559" cy="795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318777-E15F-336D-A40D-9E6A65938FA2}"/>
              </a:ext>
            </a:extLst>
          </p:cNvPr>
          <p:cNvSpPr txBox="1"/>
          <p:nvPr/>
        </p:nvSpPr>
        <p:spPr>
          <a:xfrm>
            <a:off x="2959982" y="5298244"/>
            <a:ext cx="45149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Peripheral spectra shifts significantly from QM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C7C270-FEBE-F68B-EF1A-C4FF450366C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B79822-2D28-532C-D1CC-3EC1BC9DCF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334CFE-64A5-2724-593C-F84CA738B4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1085</Words>
  <Application>Microsoft Macintosh PowerPoint</Application>
  <PresentationFormat>Widescreen</PresentationFormat>
  <Paragraphs>182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ArialMT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Diptanil Roy</dc:creator>
  <cp:keywords/>
  <dc:description/>
  <cp:lastModifiedBy>Diptanil Roy</cp:lastModifiedBy>
  <cp:revision>12</cp:revision>
  <dcterms:created xsi:type="dcterms:W3CDTF">2023-02-25T04:38:07Z</dcterms:created>
  <dcterms:modified xsi:type="dcterms:W3CDTF">2023-02-25T08:30:52Z</dcterms:modified>
  <cp:category/>
</cp:coreProperties>
</file>